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7" r:id="rId2"/>
    <p:sldId id="256" r:id="rId3"/>
    <p:sldId id="285" r:id="rId4"/>
    <p:sldId id="281" r:id="rId5"/>
    <p:sldId id="259" r:id="rId6"/>
    <p:sldId id="280" r:id="rId7"/>
    <p:sldId id="261" r:id="rId8"/>
    <p:sldId id="286" r:id="rId9"/>
    <p:sldId id="282" r:id="rId10"/>
    <p:sldId id="262" r:id="rId11"/>
    <p:sldId id="263" r:id="rId12"/>
    <p:sldId id="265" r:id="rId13"/>
    <p:sldId id="284" r:id="rId14"/>
    <p:sldId id="267" r:id="rId15"/>
    <p:sldId id="269" r:id="rId16"/>
    <p:sldId id="276" r:id="rId17"/>
    <p:sldId id="277" r:id="rId18"/>
    <p:sldId id="272" r:id="rId19"/>
    <p:sldId id="271" r:id="rId20"/>
    <p:sldId id="274" r:id="rId21"/>
    <p:sldId id="283" r:id="rId22"/>
    <p:sldId id="275" r:id="rId23"/>
  </p:sldIdLst>
  <p:sldSz cx="9144000" cy="6858000" type="screen4x3"/>
  <p:notesSz cx="9388475" cy="7102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77" autoAdjust="0"/>
  </p:normalViewPr>
  <p:slideViewPr>
    <p:cSldViewPr>
      <p:cViewPr varScale="1">
        <p:scale>
          <a:sx n="50" d="100"/>
          <a:sy n="50" d="100"/>
        </p:scale>
        <p:origin x="-126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13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68339" cy="3551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317963" y="0"/>
            <a:ext cx="4068339" cy="3551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68F5A172-E3A4-4D0E-A4F4-2306D456A515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746119"/>
            <a:ext cx="4068339" cy="3551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317963" y="6746119"/>
            <a:ext cx="4068339" cy="3551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3FB7BC92-1730-46CB-B41D-3B0671BD9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68339" cy="3551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8506" y="0"/>
            <a:ext cx="4068339" cy="3551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22177EA-9E9F-482A-884F-85C44A42BDEC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533400"/>
            <a:ext cx="3549650" cy="26622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45708"/>
            <a:ext cx="4068339" cy="3551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8506" y="6745708"/>
            <a:ext cx="4068339" cy="3551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0A86DDD-7DAF-46AF-B99E-DFF05EBCF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86DDD-7DAF-46AF-B99E-DFF05EBCF0E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86DDD-7DAF-46AF-B99E-DFF05EBCF0E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86DDD-7DAF-46AF-B99E-DFF05EBCF0E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86DDD-7DAF-46AF-B99E-DFF05EBCF0E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86DDD-7DAF-46AF-B99E-DFF05EBCF0E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86DDD-7DAF-46AF-B99E-DFF05EBCF0E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86DDD-7DAF-46AF-B99E-DFF05EBCF0E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86DDD-7DAF-46AF-B99E-DFF05EBCF0E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86DDD-7DAF-46AF-B99E-DFF05EBCF0E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9660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86DDD-7DAF-46AF-B99E-DFF05EBCF0E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86DDD-7DAF-46AF-B99E-DFF05EBCF0E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86DDD-7DAF-46AF-B99E-DFF05EBCF0E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86DDD-7DAF-46AF-B99E-DFF05EBCF0E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86DDD-7DAF-46AF-B99E-DFF05EBCF0E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86DDD-7DAF-46AF-B99E-DFF05EBCF0E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86DDD-7DAF-46AF-B99E-DFF05EBCF0E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E6CF-D49C-4307-B4AB-7626DC793B57}" type="datetimeFigureOut">
              <a:rPr lang="en-US" smtClean="0"/>
              <a:pPr/>
              <a:t>7/18/2020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29101-8343-444E-9872-23D33CCB3D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E6CF-D49C-4307-B4AB-7626DC793B57}" type="datetimeFigureOut">
              <a:rPr lang="en-US" smtClean="0"/>
              <a:pPr/>
              <a:t>7/18/2020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29101-8343-444E-9872-23D33CCB3D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E6CF-D49C-4307-B4AB-7626DC793B57}" type="datetimeFigureOut">
              <a:rPr lang="en-US" smtClean="0"/>
              <a:pPr/>
              <a:t>7/18/2020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29101-8343-444E-9872-23D33CCB3D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E6CF-D49C-4307-B4AB-7626DC793B57}" type="datetimeFigureOut">
              <a:rPr lang="en-US" smtClean="0"/>
              <a:pPr/>
              <a:t>7/18/2020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29101-8343-444E-9872-23D33CCB3D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E6CF-D49C-4307-B4AB-7626DC793B57}" type="datetimeFigureOut">
              <a:rPr lang="en-US" smtClean="0"/>
              <a:pPr/>
              <a:t>7/18/2020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29101-8343-444E-9872-23D33CCB3D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E6CF-D49C-4307-B4AB-7626DC793B57}" type="datetimeFigureOut">
              <a:rPr lang="en-US" smtClean="0"/>
              <a:pPr/>
              <a:t>7/18/2020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29101-8343-444E-9872-23D33CCB3D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E6CF-D49C-4307-B4AB-7626DC793B57}" type="datetimeFigureOut">
              <a:rPr lang="en-US" smtClean="0"/>
              <a:pPr/>
              <a:t>7/18/2020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29101-8343-444E-9872-23D33CCB3D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E6CF-D49C-4307-B4AB-7626DC793B57}" type="datetimeFigureOut">
              <a:rPr lang="en-US" smtClean="0"/>
              <a:pPr/>
              <a:t>7/18/2020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29101-8343-444E-9872-23D33CCB3D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E6CF-D49C-4307-B4AB-7626DC793B57}" type="datetimeFigureOut">
              <a:rPr lang="en-US" smtClean="0"/>
              <a:pPr/>
              <a:t>7/18/2020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29101-8343-444E-9872-23D33CCB3D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E6CF-D49C-4307-B4AB-7626DC793B57}" type="datetimeFigureOut">
              <a:rPr lang="en-US" smtClean="0"/>
              <a:pPr/>
              <a:t>7/18/2020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29101-8343-444E-9872-23D33CCB3D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E6CF-D49C-4307-B4AB-7626DC793B57}" type="datetimeFigureOut">
              <a:rPr lang="en-US" smtClean="0"/>
              <a:pPr/>
              <a:t>7/18/2020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5D29101-8343-444E-9872-23D33CCB3D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8EDE6CF-D49C-4307-B4AB-7626DC793B57}" type="datetimeFigureOut">
              <a:rPr lang="en-US" smtClean="0"/>
              <a:pPr/>
              <a:t>7/18/2020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5D29101-8343-444E-9872-23D33CCB3D4A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121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scene3d>
            <a:camera prst="perspectiveBelow" fov="5400000"/>
            <a:lightRig rig="threePt" dir="t"/>
          </a:scene3d>
          <a:sp3d>
            <a:bevelT prst="relaxedInset"/>
          </a:sp3d>
        </p:spPr>
        <p:txBody>
          <a:bodyPr>
            <a:normAutofit fontScale="90000"/>
            <a:sp3d extrusionH="57150">
              <a:bevelT w="82550" h="38100" prst="coolSlant"/>
            </a:sp3d>
          </a:bodyPr>
          <a:lstStyle/>
          <a:p>
            <a:pPr algn="ctr" eaLnBrk="1" hangingPunct="1">
              <a:defRPr/>
            </a:pPr>
            <a:r>
              <a:rPr lang="en-US" sz="6000" b="1" dirty="0" smtClean="0">
                <a:solidFill>
                  <a:srgbClr val="0000FF"/>
                </a:solidFill>
              </a:rPr>
              <a:t>FOOTBALL </a:t>
            </a:r>
            <a:r>
              <a:rPr lang="en-US" sz="6000" b="1" dirty="0">
                <a:solidFill>
                  <a:srgbClr val="0000FF"/>
                </a:solidFill>
              </a:rPr>
              <a:t>FRENZY SWEEPSTAKES</a:t>
            </a:r>
            <a:endParaRPr lang="en-US" sz="6000" dirty="0">
              <a:solidFill>
                <a:srgbClr val="0000FF"/>
              </a:solidFill>
            </a:endParaRPr>
          </a:p>
        </p:txBody>
      </p:sp>
      <p:pic>
        <p:nvPicPr>
          <p:cNvPr id="2051" name="Picture 5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8288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57200" y="5105400"/>
            <a:ext cx="8229600" cy="1143000"/>
          </a:xfrm>
          <a:prstGeom prst="rect">
            <a:avLst/>
          </a:prstGeom>
          <a:noFill/>
          <a:ln>
            <a:noFill/>
          </a:ln>
          <a:scene3d>
            <a:camera prst="perspectiveBelow" fov="4800000">
              <a:rot lat="20399999" lon="0" rev="0"/>
            </a:camera>
            <a:lightRig rig="threePt" dir="t"/>
          </a:scene3d>
          <a:sp3d>
            <a:bevelT w="114300" prst="hardEdge"/>
          </a:sp3d>
          <a:extLst>
            <a:ext uri="{FAA26D3D-D897-4be2-8F04-BA451C77F1D7}"/>
          </a:extLst>
        </p:spPr>
        <p:txBody>
          <a:bodyPr anchor="ctr">
            <a:sp3d extrusionH="57150">
              <a:bevelT w="82550" h="38100" prst="coolSlant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z="6000" b="1" dirty="0">
                <a:solidFill>
                  <a:srgbClr val="0000FF"/>
                </a:solidFill>
              </a:rPr>
              <a:t>2020</a:t>
            </a:r>
            <a:endParaRPr lang="en-US" sz="6000" dirty="0">
              <a:solidFill>
                <a:srgbClr val="0000FF"/>
              </a:solidFill>
            </a:endParaRPr>
          </a:p>
        </p:txBody>
      </p:sp>
      <p:pic>
        <p:nvPicPr>
          <p:cNvPr id="2054" name="Picture 8" descr="http://philadelphiasportstable.com/wp-content/uploads/2013/06/NFL-LOGO-Tilted.jpg"/>
          <p:cNvPicPr>
            <a:picLocks noChangeAspect="1" noChangeArrowheads="1"/>
          </p:cNvPicPr>
          <p:nvPr/>
        </p:nvPicPr>
        <p:blipFill>
          <a:blip r:embed="rId4" cstate="print"/>
          <a:srcRect l="12926" r="12111"/>
          <a:stretch>
            <a:fillRect/>
          </a:stretch>
        </p:blipFill>
        <p:spPr bwMode="auto">
          <a:xfrm>
            <a:off x="609600" y="1676400"/>
            <a:ext cx="201771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3810000"/>
            <a:ext cx="3276600" cy="123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828800"/>
            <a:ext cx="1730561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0">
        <p14:vortex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BB8098AC-1400-42E9-9FAF-A6D3A12C72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2918" y="1186688"/>
            <a:ext cx="3858163" cy="49632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5648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Council Packet Contents</a:t>
            </a:r>
          </a:p>
        </p:txBody>
      </p:sp>
      <p:pic>
        <p:nvPicPr>
          <p:cNvPr id="4" name="Picture 5" descr="Log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2159" y="5562600"/>
            <a:ext cx="947040" cy="94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8BF76FC1-48F2-42C0-A00E-106CC961322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12398147"/>
                  </p:ext>
                </p:extLst>
              </p:nvPr>
            </p:nvGraphicFramePr>
            <p:xfrm>
              <a:off x="-2514600" y="3215821"/>
              <a:ext cx="2286000" cy="1714500"/>
            </p:xfrm>
            <a:graphic>
              <a:graphicData uri="http://schemas.microsoft.com/office/powerpoint/2016/slidezoom">
                <pslz:sldZm>
                  <pslz:sldZmObj sldId="262" cId="0">
                    <pslz:zmPr id="{40D775E8-452C-4153-BFAB-48271782993B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Slide Zoom 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xmlns="" id="{8BF76FC1-48F2-42C0-A00E-106CC96132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-2514600" y="3215821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DC3386B-174B-4201-9B2D-3E67B9055693}"/>
              </a:ext>
            </a:extLst>
          </p:cNvPr>
          <p:cNvSpPr/>
          <p:nvPr/>
        </p:nvSpPr>
        <p:spPr>
          <a:xfrm>
            <a:off x="2895599" y="3429000"/>
            <a:ext cx="3352800" cy="152400"/>
          </a:xfrm>
          <a:prstGeom prst="rect">
            <a:avLst/>
          </a:prstGeom>
          <a:solidFill>
            <a:srgbClr val="FFFF00">
              <a:alpha val="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BE45618-0919-4413-9F82-D82F382C920B}"/>
              </a:ext>
            </a:extLst>
          </p:cNvPr>
          <p:cNvSpPr/>
          <p:nvPr/>
        </p:nvSpPr>
        <p:spPr>
          <a:xfrm>
            <a:off x="4038600" y="3215821"/>
            <a:ext cx="1600200" cy="136979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2CF4DD9-DF8B-469F-8FD6-BC82E3E83F22}"/>
              </a:ext>
            </a:extLst>
          </p:cNvPr>
          <p:cNvSpPr/>
          <p:nvPr/>
        </p:nvSpPr>
        <p:spPr>
          <a:xfrm>
            <a:off x="4495800" y="4637053"/>
            <a:ext cx="914400" cy="152400"/>
          </a:xfrm>
          <a:prstGeom prst="rect">
            <a:avLst/>
          </a:prstGeom>
          <a:solidFill>
            <a:srgbClr val="FFFF00">
              <a:alpha val="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23C0080-D090-4E0B-94BC-71749D875D35}"/>
              </a:ext>
            </a:extLst>
          </p:cNvPr>
          <p:cNvSpPr/>
          <p:nvPr/>
        </p:nvSpPr>
        <p:spPr>
          <a:xfrm>
            <a:off x="3771899" y="2216941"/>
            <a:ext cx="1600200" cy="224895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F6CBDC-7F1E-4B83-A9E0-64C62736207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03647" y="990600"/>
            <a:ext cx="5136705" cy="586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85648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Council Packet Contents</a:t>
            </a:r>
          </a:p>
        </p:txBody>
      </p:sp>
      <p:pic>
        <p:nvPicPr>
          <p:cNvPr id="5" name="Picture 5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152400"/>
            <a:ext cx="947040" cy="94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371600"/>
            <a:ext cx="749554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49F5D7-1816-4FFB-9289-DF91124246F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161288"/>
            <a:ext cx="9144000" cy="559209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5648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Council Packet Contents</a:t>
            </a:r>
          </a:p>
        </p:txBody>
      </p:sp>
      <p:pic>
        <p:nvPicPr>
          <p:cNvPr id="5" name="Picture 5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2159" y="5562600"/>
            <a:ext cx="947040" cy="94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A screen shot of a social media post&#10;&#10;Description generated with high confidence">
            <a:extLst>
              <a:ext uri="{FF2B5EF4-FFF2-40B4-BE49-F238E27FC236}">
                <a16:creationId xmlns:a16="http://schemas.microsoft.com/office/drawing/2014/main" xmlns="" id="{D59382DF-7433-455A-A296-4174462FA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222" y="1295400"/>
            <a:ext cx="3636541" cy="495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57AB94-4B1A-4FAD-BAA0-6B4C9730AA6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78715" y="1295400"/>
            <a:ext cx="4986570" cy="556260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Bonus - Poster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800" dirty="0"/>
              <a:t>Don’t forget to take a poster with you for promoting your council sweepstakes ticket sales- available at the sweepstakes </a:t>
            </a:r>
            <a:r>
              <a:rPr lang="en-US" sz="4800"/>
              <a:t>distribution table</a:t>
            </a:r>
            <a:endParaRPr lang="en-US" sz="4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436418"/>
            <a:ext cx="8229600" cy="838200"/>
          </a:xfrm>
        </p:spPr>
        <p:txBody>
          <a:bodyPr anchorCtr="1">
            <a:normAutofit/>
          </a:bodyPr>
          <a:lstStyle/>
          <a:p>
            <a:pPr eaLnBrk="1" hangingPunct="1"/>
            <a:r>
              <a:rPr lang="en-US" sz="4800" b="1" dirty="0">
                <a:solidFill>
                  <a:schemeClr val="accent1"/>
                </a:solidFill>
              </a:rPr>
              <a:t>Directions</a:t>
            </a:r>
          </a:p>
        </p:txBody>
      </p:sp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228600" y="1295400"/>
            <a:ext cx="8686800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SzPct val="100000"/>
              <a:buFont typeface="+mj-lt"/>
              <a:buAutoNum type="arabicPeriod"/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Fill Out Ticket Stub</a:t>
            </a:r>
          </a:p>
          <a:p>
            <a:pPr marL="914400" lvl="1" indent="-457200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Customer’s Name</a:t>
            </a:r>
          </a:p>
          <a:p>
            <a:pPr marL="914400" lvl="1" indent="-457200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Address</a:t>
            </a:r>
          </a:p>
          <a:p>
            <a:pPr marL="914400" lvl="1" indent="-457200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Telephone Number</a:t>
            </a:r>
          </a:p>
          <a:p>
            <a:pPr marL="457200" indent="-457200">
              <a:buSzPct val="100000"/>
              <a:buFont typeface="+mj-lt"/>
              <a:buAutoNum type="arabicPeriod"/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You Keep Completed Stub &amp; You Collect $10.00 per Ticket</a:t>
            </a:r>
          </a:p>
          <a:p>
            <a:pPr marL="457200" indent="-457200">
              <a:buSzPct val="100000"/>
              <a:buFont typeface="+mj-lt"/>
              <a:buAutoNum type="arabicPeriod"/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Customer Keeps Ticket</a:t>
            </a:r>
          </a:p>
          <a:p>
            <a:pPr marL="457200" indent="-457200">
              <a:buSzPct val="100000"/>
              <a:buFont typeface="+mj-lt"/>
              <a:buAutoNum type="arabicPeriod"/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Ticket valid for 10 Weeks of the NFL Season</a:t>
            </a:r>
          </a:p>
          <a:p>
            <a:pPr marL="1428750" lvl="2" indent="-514350">
              <a:buSzPct val="100000"/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Week 1 – November 1, 2020</a:t>
            </a:r>
          </a:p>
          <a:p>
            <a:pPr marL="1428750" lvl="2" indent="-514350">
              <a:buSzPct val="100000"/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Week 10 –  January 3, 2021</a:t>
            </a:r>
          </a:p>
          <a:p>
            <a:pPr marL="342900" indent="-342900">
              <a:buSzPct val="100000"/>
              <a:buFontTx/>
              <a:buAutoNum type="arabicPeriod"/>
              <a:defRPr/>
            </a:pP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2159" y="5562600"/>
            <a:ext cx="947040" cy="94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666750"/>
          </a:xfrm>
        </p:spPr>
        <p:txBody>
          <a:bodyPr anchorCtr="1">
            <a:noAutofit/>
          </a:bodyPr>
          <a:lstStyle/>
          <a:p>
            <a:pPr eaLnBrk="1" hangingPunct="1"/>
            <a:r>
              <a:rPr lang="en-US" sz="4800" b="1" dirty="0">
                <a:solidFill>
                  <a:schemeClr val="accent1"/>
                </a:solidFill>
              </a:rPr>
              <a:t>Directions for Buy 2 Get 1 Free</a:t>
            </a:r>
          </a:p>
        </p:txBody>
      </p:sp>
      <p:sp>
        <p:nvSpPr>
          <p:cNvPr id="11267" name="Content Placeholder 1"/>
          <p:cNvSpPr>
            <a:spLocks noGrp="1"/>
          </p:cNvSpPr>
          <p:nvPr>
            <p:ph idx="1"/>
          </p:nvPr>
        </p:nvSpPr>
        <p:spPr>
          <a:xfrm>
            <a:off x="152400" y="1828800"/>
            <a:ext cx="8839200" cy="44958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Simple Steps</a:t>
            </a:r>
          </a:p>
          <a:p>
            <a:pPr lvl="1">
              <a:lnSpc>
                <a:spcPct val="70000"/>
              </a:lnSpc>
            </a:pP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Go to 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www.footballsweeps.com/FREE</a:t>
            </a:r>
          </a:p>
          <a:p>
            <a:pPr lvl="1">
              <a:lnSpc>
                <a:spcPct val="70000"/>
              </a:lnSpc>
            </a:pP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Register or Log In</a:t>
            </a:r>
          </a:p>
          <a:p>
            <a:pPr lvl="1">
              <a:lnSpc>
                <a:spcPct val="70000"/>
              </a:lnSpc>
            </a:pP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Enter your two access codes</a:t>
            </a:r>
          </a:p>
          <a:p>
            <a:pPr lvl="1">
              <a:lnSpc>
                <a:spcPct val="70000"/>
              </a:lnSpc>
            </a:pP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Receive your free ticket by email</a:t>
            </a:r>
          </a:p>
          <a:p>
            <a:pPr lvl="1">
              <a:lnSpc>
                <a:spcPct val="70000"/>
              </a:lnSpc>
              <a:buNone/>
            </a:pPr>
            <a:endParaRPr lang="en-US" sz="3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70000"/>
              </a:lnSpc>
              <a:buNone/>
            </a:pP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NOTE</a:t>
            </a:r>
          </a:p>
          <a:p>
            <a:pPr lvl="1">
              <a:lnSpc>
                <a:spcPct val="70000"/>
              </a:lnSpc>
            </a:pP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This offer valid until 10/21/20</a:t>
            </a:r>
          </a:p>
        </p:txBody>
      </p:sp>
      <p:pic>
        <p:nvPicPr>
          <p:cNvPr id="4" name="Picture 5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2159" y="5562600"/>
            <a:ext cx="947040" cy="94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chemeClr val="accent1"/>
                </a:solidFill>
              </a:rPr>
              <a:t>Directions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3505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70000"/>
              </a:lnSpc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Turn in </a:t>
            </a:r>
            <a:r>
              <a:rPr lang="en-US" sz="4000" b="1" u="sng" dirty="0">
                <a:latin typeface="Times New Roman" pitchFamily="18" charset="0"/>
                <a:cs typeface="Times New Roman" pitchFamily="18" charset="0"/>
              </a:rPr>
              <a:t>Everything:</a:t>
            </a:r>
          </a:p>
          <a:p>
            <a:pPr marL="0" indent="0">
              <a:lnSpc>
                <a:spcPct val="70000"/>
              </a:lnSpc>
              <a:buNone/>
            </a:pPr>
            <a:endParaRPr lang="en-US" sz="1500" b="1" u="sng" dirty="0">
              <a:latin typeface="Times New Roman" pitchFamily="18" charset="0"/>
              <a:cs typeface="Times New Roman" pitchFamily="18" charset="0"/>
            </a:endParaRPr>
          </a:p>
          <a:p>
            <a:pPr lvl="2">
              <a:lnSpc>
                <a:spcPct val="70000"/>
              </a:lnSpc>
            </a:pPr>
            <a:r>
              <a:rPr lang="en-US" sz="36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Stubs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2">
              <a:lnSpc>
                <a:spcPct val="70000"/>
              </a:lnSpc>
            </a:pPr>
            <a:r>
              <a:rPr lang="en-US" sz="3600" b="1" i="1" u="sng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Donations</a:t>
            </a:r>
          </a:p>
          <a:p>
            <a:pPr lvl="2">
              <a:lnSpc>
                <a:spcPct val="70000"/>
              </a:lnSpc>
            </a:pPr>
            <a:r>
              <a:rPr lang="en-US" sz="3600" b="1" i="1" u="sng" dirty="0">
                <a:solidFill>
                  <a:srgbClr val="004E6D"/>
                </a:solidFill>
                <a:latin typeface="Times New Roman" pitchFamily="18" charset="0"/>
                <a:cs typeface="Times New Roman" pitchFamily="18" charset="0"/>
              </a:rPr>
              <a:t>Unsold Tickets</a:t>
            </a:r>
            <a:r>
              <a:rPr lang="en-US" sz="3000" dirty="0">
                <a:solidFill>
                  <a:srgbClr val="004E6D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b="1" dirty="0">
              <a:solidFill>
                <a:srgbClr val="004E6D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70000"/>
              </a:lnSpc>
              <a:buNone/>
            </a:pPr>
            <a:endParaRPr lang="en-US" sz="5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70000"/>
              </a:lnSpc>
              <a:spcBef>
                <a:spcPts val="500"/>
              </a:spcBef>
              <a:buNone/>
            </a:pP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70000"/>
              </a:lnSpc>
              <a:spcBef>
                <a:spcPts val="500"/>
              </a:spcBef>
              <a:buNone/>
            </a:pP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		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To: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	Gary Dykhuis</a:t>
            </a:r>
          </a:p>
          <a:p>
            <a:pPr>
              <a:lnSpc>
                <a:spcPct val="70000"/>
              </a:lnSpc>
              <a:spcBef>
                <a:spcPts val="500"/>
              </a:spcBef>
              <a:buNone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               810 Stringtown Road</a:t>
            </a:r>
          </a:p>
          <a:p>
            <a:pPr>
              <a:lnSpc>
                <a:spcPct val="70000"/>
              </a:lnSpc>
              <a:spcBef>
                <a:spcPts val="500"/>
              </a:spcBef>
              <a:buNone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               Ekron, KY  40117</a:t>
            </a:r>
          </a:p>
          <a:p>
            <a:pPr lvl="2">
              <a:lnSpc>
                <a:spcPct val="70000"/>
              </a:lnSpc>
              <a:buNone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	703-625-6735</a:t>
            </a:r>
          </a:p>
          <a:p>
            <a:endParaRPr lang="en-US" sz="3200" b="1" i="1" dirty="0"/>
          </a:p>
        </p:txBody>
      </p:sp>
      <p:pic>
        <p:nvPicPr>
          <p:cNvPr id="3" name="Picture 5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2159" y="5562600"/>
            <a:ext cx="947040" cy="94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219200" y="5334000"/>
            <a:ext cx="6400800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5400" i="1" u="sng" dirty="0">
                <a:latin typeface="Times New Roman" pitchFamily="18" charset="0"/>
                <a:cs typeface="Times New Roman" pitchFamily="18" charset="0"/>
              </a:rPr>
              <a:t>Mail Returns Early</a:t>
            </a:r>
          </a:p>
        </p:txBody>
      </p:sp>
    </p:spTree>
    <p:extLst>
      <p:ext uri="{BB962C8B-B14F-4D97-AF65-F5344CB8AC3E}">
        <p14:creationId xmlns:p14="http://schemas.microsoft.com/office/powerpoint/2010/main" xmlns="" val="901962710"/>
      </p:ext>
    </p:extLst>
  </p:cSld>
  <p:clrMapOvr>
    <a:masterClrMapping/>
  </p:clrMapOvr>
  <p:transition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chemeClr val="accent1"/>
                </a:solidFill>
              </a:rPr>
              <a:t>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7000"/>
            <a:ext cx="8229600" cy="3306000"/>
          </a:xfrm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ALL Stubs and Donations must be </a:t>
            </a:r>
          </a:p>
          <a:p>
            <a:pPr algn="ctr">
              <a:lnSpc>
                <a:spcPct val="7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in State Warden's Possession by</a:t>
            </a:r>
          </a:p>
          <a:p>
            <a:pPr algn="ctr">
              <a:lnSpc>
                <a:spcPct val="70000"/>
              </a:lnSpc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October 18, 2020</a:t>
            </a:r>
          </a:p>
          <a:p>
            <a:pPr algn="ctr">
              <a:lnSpc>
                <a:spcPct val="70000"/>
              </a:lnSpc>
            </a:pP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70000"/>
              </a:lnSpc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WHY: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So that the tickets can be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Entered Into the System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…So that the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purchaser has a chance to win!</a:t>
            </a:r>
          </a:p>
          <a:p>
            <a:endParaRPr lang="en-US" sz="2800" b="1" i="1" dirty="0"/>
          </a:p>
        </p:txBody>
      </p:sp>
      <p:pic>
        <p:nvPicPr>
          <p:cNvPr id="4" name="Picture 5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2159" y="5562600"/>
            <a:ext cx="947040" cy="94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0" y="5412872"/>
            <a:ext cx="5532284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5400" i="1" u="sng" dirty="0">
                <a:latin typeface="Times New Roman" pitchFamily="18" charset="0"/>
                <a:cs typeface="Times New Roman" pitchFamily="18" charset="0"/>
              </a:rPr>
              <a:t>Mail Returns Early</a:t>
            </a:r>
          </a:p>
        </p:txBody>
      </p:sp>
    </p:spTree>
    <p:extLst>
      <p:ext uri="{BB962C8B-B14F-4D97-AF65-F5344CB8AC3E}">
        <p14:creationId xmlns:p14="http://schemas.microsoft.com/office/powerpoint/2010/main" xmlns="" val="158507417"/>
      </p:ext>
    </p:extLst>
  </p:cSld>
  <p:clrMapOvr>
    <a:masterClrMapping/>
  </p:clrMapOvr>
  <p:transition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1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831273"/>
          </a:xfrm>
          <a:scene3d>
            <a:camera prst="perspectiveFront"/>
            <a:lightRig rig="flat" dir="tl">
              <a:rot lat="0" lon="0" rev="6600000"/>
            </a:lightRig>
          </a:scene3d>
          <a:sp3d>
            <a:bevelT prst="relaxedInset"/>
          </a:sp3d>
        </p:spPr>
        <p:txBody>
          <a:bodyPr>
            <a:normAutofit/>
            <a:sp3d extrusionH="25400" contourW="8890">
              <a:bevelT w="38100" h="31750" prst="slop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lnSpc>
                <a:spcPct val="70000"/>
              </a:lnSpc>
              <a:buNone/>
              <a:defRPr/>
            </a:pPr>
            <a:r>
              <a:rPr lang="en-US" sz="4800" b="1" dirty="0">
                <a:solidFill>
                  <a:schemeClr val="accent1"/>
                </a:solidFill>
              </a:rPr>
              <a:t>Directions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charset="0"/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981200"/>
            <a:ext cx="8686800" cy="32593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en-US" sz="4000" b="1" i="1" dirty="0">
                <a:latin typeface="Times New Roman" charset="0"/>
                <a:cs typeface="Times New Roman" charset="0"/>
              </a:rPr>
              <a:t>Please:  </a:t>
            </a:r>
            <a:r>
              <a:rPr lang="en-US" sz="5400" b="1" i="1" dirty="0">
                <a:latin typeface="Times New Roman" charset="0"/>
                <a:cs typeface="Times New Roman" charset="0"/>
              </a:rPr>
              <a:t>DO NOT SEND CASH</a:t>
            </a:r>
            <a:r>
              <a:rPr lang="en-US" sz="5400" b="1" dirty="0">
                <a:latin typeface="Times New Roman" charset="0"/>
                <a:cs typeface="Times New Roman" charset="0"/>
              </a:rPr>
              <a:t> </a:t>
            </a:r>
          </a:p>
          <a:p>
            <a:pPr>
              <a:lnSpc>
                <a:spcPct val="70000"/>
              </a:lnSpc>
              <a:defRPr/>
            </a:pPr>
            <a:endParaRPr lang="en-US" sz="4000" dirty="0">
              <a:latin typeface="Times New Roman" charset="0"/>
              <a:cs typeface="Times New Roman" charset="0"/>
            </a:endParaRPr>
          </a:p>
          <a:p>
            <a:pPr>
              <a:lnSpc>
                <a:spcPct val="70000"/>
              </a:lnSpc>
              <a:defRPr/>
            </a:pPr>
            <a:r>
              <a:rPr lang="en-US" sz="4000" dirty="0">
                <a:latin typeface="Times New Roman" charset="0"/>
                <a:cs typeface="Times New Roman" charset="0"/>
              </a:rPr>
              <a:t>MAKE CHECKS or MONEY ORDER PAYABLE TO:</a:t>
            </a:r>
          </a:p>
          <a:p>
            <a:pPr>
              <a:lnSpc>
                <a:spcPct val="70000"/>
              </a:lnSpc>
              <a:defRPr/>
            </a:pPr>
            <a:endParaRPr lang="en-US" sz="4000" dirty="0">
              <a:latin typeface="Times New Roman" charset="0"/>
              <a:cs typeface="Times New Roman" charset="0"/>
            </a:endParaRPr>
          </a:p>
          <a:p>
            <a:pPr algn="ctr">
              <a:lnSpc>
                <a:spcPct val="70000"/>
              </a:lnSpc>
              <a:defRPr/>
            </a:pPr>
            <a:r>
              <a:rPr lang="en-US" sz="4000" b="1" dirty="0">
                <a:latin typeface="Times New Roman" charset="0"/>
                <a:cs typeface="Times New Roman" charset="0"/>
              </a:rPr>
              <a:t>“Knights of Columbus Charities, Inc.”</a:t>
            </a:r>
          </a:p>
          <a:p>
            <a:pPr>
              <a:lnSpc>
                <a:spcPct val="70000"/>
              </a:lnSpc>
              <a:defRPr/>
            </a:pPr>
            <a:endParaRPr lang="en-US" sz="4000" dirty="0">
              <a:latin typeface="Times New Roman" charset="0"/>
              <a:cs typeface="Times New Roman" charset="0"/>
            </a:endParaRPr>
          </a:p>
        </p:txBody>
      </p:sp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2159" y="5562600"/>
            <a:ext cx="947040" cy="94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1"/>
          <p:cNvSpPr txBox="1">
            <a:spLocks noGrp="1"/>
          </p:cNvSpPr>
          <p:nvPr>
            <p:ph idx="1"/>
          </p:nvPr>
        </p:nvSpPr>
        <p:spPr>
          <a:xfrm>
            <a:off x="450273" y="2362200"/>
            <a:ext cx="8229600" cy="2743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dirty="0">
                <a:latin typeface="Constantia" pitchFamily="18" charset="0"/>
              </a:rPr>
              <a:t>You can check results on-line at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sz="4800" b="1" dirty="0">
                <a:latin typeface="Constantia" pitchFamily="18" charset="0"/>
              </a:rPr>
              <a:t>www.kykofc.com</a:t>
            </a:r>
            <a:r>
              <a:rPr lang="en-US" dirty="0">
                <a:latin typeface="Constantia" pitchFamily="18" charset="0"/>
              </a:rPr>
              <a:t>  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dirty="0">
                <a:latin typeface="Constantia" pitchFamily="18" charset="0"/>
              </a:rPr>
              <a:t>Click on the Football Frenzy Logo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 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457200" y="676275"/>
            <a:ext cx="82296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solidFill>
                  <a:schemeClr val="accent1"/>
                </a:solidFill>
              </a:rPr>
              <a:t>Directions</a:t>
            </a:r>
            <a:endParaRPr lang="en-US" sz="44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2159" y="5562600"/>
            <a:ext cx="947040" cy="94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A47CF7-7382-432F-ABB6-93284E9F95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748" y="668135"/>
            <a:ext cx="6858000" cy="1009291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KENTUCKY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KNIGHTS OF COLUMBUS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F5CF8B3-0B0C-4968-A2E6-E65FB0F587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824838"/>
            <a:ext cx="6858000" cy="1009292"/>
          </a:xfrm>
        </p:spPr>
        <p:txBody>
          <a:bodyPr>
            <a:noAutofit/>
          </a:bodyPr>
          <a:lstStyle/>
          <a:p>
            <a:pPr algn="ctr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STATE PINS</a:t>
            </a:r>
          </a:p>
          <a:p>
            <a:endParaRPr lang="en-US" sz="5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Great Gift for Chaplain, Officers, Family, reward Members, etc.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A522175-901A-4E54-9695-CFD774950D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730762"/>
            <a:ext cx="3220559" cy="282127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86F70DDB-54DE-43AC-B6C1-DE9232C9EB53}"/>
              </a:ext>
            </a:extLst>
          </p:cNvPr>
          <p:cNvSpPr txBox="1">
            <a:spLocks/>
          </p:cNvSpPr>
          <p:nvPr/>
        </p:nvSpPr>
        <p:spPr>
          <a:xfrm>
            <a:off x="4038599" y="1950230"/>
            <a:ext cx="3847439" cy="2164570"/>
          </a:xfrm>
          <a:prstGeom prst="rect">
            <a:avLst/>
          </a:prstGeom>
        </p:spPr>
        <p:txBody>
          <a:bodyPr vert="horz" lIns="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STATE PINS</a:t>
            </a:r>
          </a:p>
          <a:p>
            <a:pPr algn="ctr"/>
            <a:endParaRPr lang="en-US" sz="5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$2 EACH / </a:t>
            </a:r>
          </a:p>
          <a:p>
            <a:pPr algn="ctr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FOR $5 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9079D4-6BE4-4CDB-9130-A08F51FEA7A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730762"/>
            <a:ext cx="3220559" cy="282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1458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3268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1"/>
                </a:solidFill>
              </a:rPr>
              <a:t>Directions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55092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b="1" dirty="0">
                <a:latin typeface="Constantia" pitchFamily="18" charset="0"/>
              </a:rPr>
              <a:t>If Your Council Needs More Tickets Contact:</a:t>
            </a:r>
          </a:p>
          <a:p>
            <a:pPr algn="ctr">
              <a:lnSpc>
                <a:spcPct val="90000"/>
              </a:lnSpc>
              <a:buNone/>
              <a:defRPr/>
            </a:pPr>
            <a:r>
              <a:rPr lang="en-US" sz="5200" b="1" dirty="0">
                <a:latin typeface="Constantia" pitchFamily="18" charset="0"/>
              </a:rPr>
              <a:t>Gary Dykhuis</a:t>
            </a:r>
          </a:p>
          <a:p>
            <a:pPr algn="ctr">
              <a:lnSpc>
                <a:spcPct val="90000"/>
              </a:lnSpc>
              <a:buNone/>
              <a:defRPr/>
            </a:pPr>
            <a:r>
              <a:rPr lang="en-US" sz="5200" b="1" dirty="0">
                <a:latin typeface="Constantia" pitchFamily="18" charset="0"/>
              </a:rPr>
              <a:t>KY State Warden</a:t>
            </a:r>
          </a:p>
          <a:p>
            <a:pPr algn="ctr">
              <a:lnSpc>
                <a:spcPct val="90000"/>
              </a:lnSpc>
              <a:buNone/>
              <a:defRPr/>
            </a:pPr>
            <a:r>
              <a:rPr lang="en-US" sz="5200" b="1" dirty="0">
                <a:solidFill>
                  <a:schemeClr val="accent1">
                    <a:lumMod val="75000"/>
                  </a:schemeClr>
                </a:solidFill>
                <a:latin typeface="Catriel" pitchFamily="2" charset="0"/>
              </a:rPr>
              <a:t>703-625-6735</a:t>
            </a:r>
          </a:p>
          <a:p>
            <a:pPr algn="ctr">
              <a:lnSpc>
                <a:spcPct val="90000"/>
              </a:lnSpc>
              <a:buNone/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gdykhuis@bbtel.com</a:t>
            </a:r>
            <a:endParaRPr lang="en-US" dirty="0"/>
          </a:p>
        </p:txBody>
      </p:sp>
      <p:pic>
        <p:nvPicPr>
          <p:cNvPr id="5" name="Picture 5" descr="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2159" y="5562600"/>
            <a:ext cx="947040" cy="94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15959930"/>
      </p:ext>
    </p:extLst>
  </p:cSld>
  <p:clrMapOvr>
    <a:masterClrMapping/>
  </p:clrMapOvr>
  <p:transition>
    <p:check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32688"/>
          </a:xfrm>
        </p:spPr>
        <p:txBody>
          <a:bodyPr/>
          <a:lstStyle/>
          <a:p>
            <a:pPr algn="ctr"/>
            <a:r>
              <a:rPr lang="en-US" dirty="0"/>
              <a:t>Main Points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</p:spPr>
        <p:txBody>
          <a:bodyPr>
            <a:normAutofit lnSpcReduction="10000"/>
          </a:bodyPr>
          <a:lstStyle/>
          <a:p>
            <a:r>
              <a:rPr lang="en-US" sz="2400" b="1" i="1" dirty="0"/>
              <a:t>Please encourage every council member to make this a successful fundraiser for their council. </a:t>
            </a:r>
            <a:endParaRPr lang="en-US" i="1" dirty="0"/>
          </a:p>
          <a:p>
            <a:r>
              <a:rPr lang="en-US" sz="2800" b="1" dirty="0"/>
              <a:t>$3+</a:t>
            </a:r>
            <a:r>
              <a:rPr lang="en-US" sz="2800" dirty="0"/>
              <a:t>/</a:t>
            </a:r>
            <a:r>
              <a:rPr lang="en-US" dirty="0"/>
              <a:t>Ticket Sold last year WENT BACK TO THE PARTICIPATING COUNCILS</a:t>
            </a:r>
          </a:p>
          <a:p>
            <a:r>
              <a:rPr lang="en-US" b="1" i="1" dirty="0"/>
              <a:t>Earn 25 points towards State Deputy Award for selling at least 25 tickets.</a:t>
            </a:r>
          </a:p>
          <a:p>
            <a:r>
              <a:rPr lang="en-US" b="1" i="1" dirty="0"/>
              <a:t>Buy two get one free is available</a:t>
            </a:r>
          </a:p>
          <a:p>
            <a:r>
              <a:rPr lang="en-US" b="1" i="1" dirty="0"/>
              <a:t>Don’t forget to take a poster with you for promotional help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RETURN YOUR PACKAGES TO GARY DYKHUIS BY OCTPBER 13!!!!</a:t>
            </a:r>
          </a:p>
          <a:p>
            <a:endParaRPr lang="en-US" b="1" i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0"/>
            <a:ext cx="8305800" cy="4648200"/>
          </a:xfrm>
        </p:spPr>
        <p:txBody>
          <a:bodyPr>
            <a:normAutofit/>
          </a:bodyPr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The State Charities Board appreciates your support of this Kentucky State Charities Fundraiser.  </a:t>
            </a:r>
            <a:br>
              <a:rPr lang="en-US" i="1" dirty="0">
                <a:solidFill>
                  <a:schemeClr val="tx1"/>
                </a:solidFill>
              </a:rPr>
            </a:b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2159" y="5562600"/>
            <a:ext cx="947040" cy="94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3680575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Quick Stats from Last Year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102 Active Councils			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Councils Participated		-	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68.6%</a:t>
            </a:r>
          </a:p>
          <a:p>
            <a:pPr lvl="1"/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 from 82 in 2019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38 Councils sold no tickets		-	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31.4%</a:t>
            </a:r>
          </a:p>
          <a:p>
            <a:pPr marL="0" indent="0">
              <a:buNone/>
            </a:pPr>
            <a:endParaRPr lang="en-US" sz="3000" dirty="0"/>
          </a:p>
        </p:txBody>
      </p:sp>
      <p:pic>
        <p:nvPicPr>
          <p:cNvPr id="4" name="Picture 5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2159" y="5562600"/>
            <a:ext cx="947040" cy="94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15850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19912"/>
          </a:xfrm>
        </p:spPr>
        <p:txBody>
          <a:bodyPr/>
          <a:lstStyle/>
          <a:p>
            <a:r>
              <a:rPr lang="en-US" dirty="0"/>
              <a:t>2019 Total Results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90000"/>
              </a:lnSpc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The Major Fundraiser For Kentucky State Charities!</a:t>
            </a:r>
          </a:p>
          <a:p>
            <a:pPr>
              <a:buNone/>
              <a:defRPr/>
            </a:pPr>
            <a:r>
              <a:rPr lang="en-US" sz="6600" dirty="0"/>
              <a:t>Gross Proceeds	-	     $31,780 </a:t>
            </a:r>
            <a:r>
              <a:rPr lang="en-US" sz="5900" u="sng" dirty="0">
                <a:solidFill>
                  <a:srgbClr val="FF0000"/>
                </a:solidFill>
              </a:rPr>
              <a:t>(-$11K under ’17)</a:t>
            </a:r>
            <a:endParaRPr lang="en-US" sz="6600" u="sng" dirty="0">
              <a:solidFill>
                <a:srgbClr val="FF0000"/>
              </a:solidFill>
            </a:endParaRPr>
          </a:p>
          <a:p>
            <a:pPr>
              <a:buNone/>
              <a:defRPr/>
            </a:pPr>
            <a:r>
              <a:rPr lang="en-US" sz="6600" dirty="0"/>
              <a:t>    Prizes		-	     $ 7,000 </a:t>
            </a:r>
          </a:p>
          <a:p>
            <a:pPr>
              <a:buNone/>
              <a:defRPr/>
            </a:pPr>
            <a:r>
              <a:rPr lang="en-US" sz="6600" dirty="0"/>
              <a:t>	 Green Bee (Printing)         $    560</a:t>
            </a:r>
          </a:p>
          <a:p>
            <a:pPr>
              <a:buNone/>
              <a:defRPr/>
            </a:pPr>
            <a:r>
              <a:rPr lang="en-US" sz="6600" dirty="0"/>
              <a:t>    Net			-    $24,780  </a:t>
            </a:r>
          </a:p>
          <a:p>
            <a:pPr>
              <a:buNone/>
              <a:defRPr/>
            </a:pPr>
            <a:r>
              <a:rPr lang="en-US" sz="2800" dirty="0"/>
              <a:t>    </a:t>
            </a:r>
          </a:p>
          <a:p>
            <a:pPr>
              <a:buNone/>
              <a:defRPr/>
            </a:pPr>
            <a:r>
              <a:rPr lang="en-US" sz="6000" dirty="0"/>
              <a:t>Net x 25%/75% to Green Bee / State &amp; Councils</a:t>
            </a:r>
          </a:p>
          <a:p>
            <a:pPr>
              <a:buNone/>
              <a:defRPr/>
            </a:pPr>
            <a:endParaRPr lang="en-US" sz="6000" dirty="0"/>
          </a:p>
          <a:p>
            <a:pPr>
              <a:buNone/>
              <a:defRPr/>
            </a:pPr>
            <a:r>
              <a:rPr lang="en-US" sz="6000" dirty="0"/>
              <a:t>Equal State/Councils  Split       $18,585/2          	 </a:t>
            </a:r>
          </a:p>
          <a:p>
            <a:pPr>
              <a:buNone/>
              <a:defRPr/>
            </a:pPr>
            <a:endParaRPr lang="en-US" sz="6000" dirty="0"/>
          </a:p>
          <a:p>
            <a:pPr>
              <a:buNone/>
              <a:defRPr/>
            </a:pPr>
            <a:r>
              <a:rPr lang="en-US" sz="6000" dirty="0"/>
              <a:t>Council Share/Ticket Sold        </a:t>
            </a:r>
            <a:r>
              <a:rPr lang="en-US" sz="6000" b="1" dirty="0"/>
              <a:t>$3.41     $</a:t>
            </a:r>
            <a:r>
              <a:rPr lang="en-US" sz="6000" dirty="0"/>
              <a:t>/</a:t>
            </a:r>
            <a:r>
              <a:rPr lang="en-US" sz="3000" dirty="0"/>
              <a:t>Ticket</a:t>
            </a:r>
            <a:r>
              <a:rPr lang="en-US" sz="6000" dirty="0"/>
              <a:t> </a:t>
            </a:r>
            <a:r>
              <a:rPr lang="en-US" sz="3000" dirty="0"/>
              <a:t>Sold</a:t>
            </a:r>
            <a:r>
              <a:rPr lang="en-US" sz="6000" dirty="0"/>
              <a:t>   </a:t>
            </a:r>
          </a:p>
          <a:p>
            <a:pPr>
              <a:buNone/>
              <a:defRPr/>
            </a:pPr>
            <a:endParaRPr lang="en-US" sz="6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3268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The Fundraiser Basics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81999" cy="472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Tickets are $10.00 each &amp; the customer is eligible for membership in the Green Bee Savings Club</a:t>
            </a:r>
          </a:p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This membership allows access to Restaurant.com for gift certificate offers such as: Get $25 certificates for $5.00</a:t>
            </a:r>
          </a:p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Save at over 18,000 restaurants Nationwide</a:t>
            </a:r>
          </a:p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Along with other offers</a:t>
            </a:r>
          </a:p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But you have to register.</a:t>
            </a:r>
          </a:p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Go to </a:t>
            </a:r>
            <a:r>
              <a:rPr lang="en-US" b="1" u="sng" dirty="0">
                <a:latin typeface="Times New Roman" pitchFamily="18" charset="0"/>
                <a:cs typeface="Times New Roman" pitchFamily="18" charset="0"/>
              </a:rPr>
              <a:t>www.greenbeesavingsclub.com</a:t>
            </a:r>
            <a:endParaRPr lang="en-US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2159" y="5562600"/>
            <a:ext cx="947040" cy="94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3268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The Fundraiser Basics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first 700 Tickets Generate $7,000 in Prize Money</a:t>
            </a:r>
          </a:p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Expenses are then subtracted.</a:t>
            </a:r>
          </a:p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Thereafter the proceeds from each ticket is equally divided between the state and the selling council</a:t>
            </a:r>
            <a:endParaRPr lang="en-US" dirty="0"/>
          </a:p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If each member in your council buys one ticket you have a very successful fund raiser.</a:t>
            </a:r>
          </a:p>
          <a:p>
            <a:pPr>
              <a:defRPr/>
            </a:pPr>
            <a:r>
              <a:rPr lang="en-US" b="1" u="sng" dirty="0">
                <a:latin typeface="Times New Roman" pitchFamily="18" charset="0"/>
                <a:cs typeface="Times New Roman" pitchFamily="18" charset="0"/>
              </a:rPr>
              <a:t>Sell at least 25 tickets and get 25 State Deputy Award Points</a:t>
            </a:r>
          </a:p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A full accounting will be reported at the 2021 State Convention.</a:t>
            </a:r>
          </a:p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Checks will be mailed to Councils after all bills are paid. </a:t>
            </a:r>
            <a:r>
              <a:rPr lang="en-US" sz="2000" dirty="0"/>
              <a:t>*note: Checks paid out are rounded to nearest $*                                                 </a:t>
            </a:r>
          </a:p>
          <a:p>
            <a:pPr>
              <a:defRPr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5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2159" y="5562600"/>
            <a:ext cx="947040" cy="94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7738659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2"/>
          <p:cNvSpPr>
            <a:spLocks noGrp="1"/>
          </p:cNvSpPr>
          <p:nvPr>
            <p:ph type="title"/>
          </p:nvPr>
        </p:nvSpPr>
        <p:spPr>
          <a:xfrm>
            <a:off x="381000" y="762000"/>
            <a:ext cx="8229600" cy="685800"/>
          </a:xfrm>
        </p:spPr>
        <p:txBody>
          <a:bodyPr anchorCtr="1">
            <a:normAutofit fontScale="90000"/>
          </a:bodyPr>
          <a:lstStyle/>
          <a:p>
            <a:pPr algn="ctr" eaLnBrk="1" hangingPunct="1"/>
            <a:r>
              <a:rPr lang="en-US" sz="4500" b="1" dirty="0">
                <a:solidFill>
                  <a:schemeClr val="accent1"/>
                </a:solidFill>
              </a:rPr>
              <a:t>Council Packets </a:t>
            </a:r>
          </a:p>
        </p:txBody>
      </p:sp>
      <p:pic>
        <p:nvPicPr>
          <p:cNvPr id="4" name="Picture 5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2159" y="5562600"/>
            <a:ext cx="947040" cy="94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2175" y="1447800"/>
            <a:ext cx="4819650" cy="517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04F736-94A7-436B-A796-222D0FF74D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8715" y="1295400"/>
            <a:ext cx="4986570" cy="55626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C4EB862E-511A-4244-9083-42B1E32EA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228600"/>
            <a:ext cx="4550683" cy="1066800"/>
          </a:xfrm>
        </p:spPr>
        <p:txBody>
          <a:bodyPr/>
          <a:lstStyle/>
          <a:p>
            <a:r>
              <a:rPr lang="en-US" dirty="0"/>
              <a:t>Return Envelope</a:t>
            </a:r>
          </a:p>
        </p:txBody>
      </p:sp>
    </p:spTree>
    <p:extLst>
      <p:ext uri="{BB962C8B-B14F-4D97-AF65-F5344CB8AC3E}">
        <p14:creationId xmlns:p14="http://schemas.microsoft.com/office/powerpoint/2010/main" xmlns="" val="154619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5648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Council Packet Contents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1166" y="1447801"/>
            <a:ext cx="3779358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12093</TotalTime>
  <Words>548</Words>
  <Application>Microsoft Office PowerPoint</Application>
  <PresentationFormat>On-screen Show (4:3)</PresentationFormat>
  <Paragraphs>130</Paragraphs>
  <Slides>22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Flow</vt:lpstr>
      <vt:lpstr>FOOTBALL FRENZY SWEEPSTAKES</vt:lpstr>
      <vt:lpstr>KENTUCKY KNIGHTS OF COLUMBUS</vt:lpstr>
      <vt:lpstr>Quick Stats from Last Year</vt:lpstr>
      <vt:lpstr>2019 Total Results </vt:lpstr>
      <vt:lpstr>The Fundraiser Basics</vt:lpstr>
      <vt:lpstr>The Fundraiser Basics</vt:lpstr>
      <vt:lpstr>Council Packets </vt:lpstr>
      <vt:lpstr>Return Envelope</vt:lpstr>
      <vt:lpstr>Council Packet Contents</vt:lpstr>
      <vt:lpstr>Council Packet Contents</vt:lpstr>
      <vt:lpstr>Council Packet Contents</vt:lpstr>
      <vt:lpstr>Council Packet Contents</vt:lpstr>
      <vt:lpstr>Bonus - Poster </vt:lpstr>
      <vt:lpstr>Directions</vt:lpstr>
      <vt:lpstr>Directions for Buy 2 Get 1 Free</vt:lpstr>
      <vt:lpstr>Directions</vt:lpstr>
      <vt:lpstr>Directions</vt:lpstr>
      <vt:lpstr>Slide 18</vt:lpstr>
      <vt:lpstr>Slide 19</vt:lpstr>
      <vt:lpstr>Directions</vt:lpstr>
      <vt:lpstr>Main Points to Remember</vt:lpstr>
      <vt:lpstr>The State Charities Board appreciates your support of this Kentucky State Charities Fundraiser.   </vt:lpstr>
    </vt:vector>
  </TitlesOfParts>
  <Company>College of Agriculture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NFL SWEEPSTAKES</dc:title>
  <dc:creator>Steve Zanone</dc:creator>
  <cp:lastModifiedBy>Pam</cp:lastModifiedBy>
  <cp:revision>125</cp:revision>
  <cp:lastPrinted>2018-07-20T15:03:11Z</cp:lastPrinted>
  <dcterms:created xsi:type="dcterms:W3CDTF">2015-07-09T01:38:44Z</dcterms:created>
  <dcterms:modified xsi:type="dcterms:W3CDTF">2020-07-18T12:32:37Z</dcterms:modified>
</cp:coreProperties>
</file>